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9" r:id="rId3"/>
    <p:sldId id="265" r:id="rId4"/>
    <p:sldId id="260" r:id="rId5"/>
    <p:sldId id="258" r:id="rId6"/>
    <p:sldId id="266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44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6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CB877-6866-4282-9F7F-3C67035E0320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6A4D4-0E4B-4D34-8C00-F8AC5FD4A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62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Heat flow is how well the (planetary) body transfers energy through its subsurface. Low heat flow would yield a thicker crust as material would be in motion for less time whilst high heat flow would yield a thinner crust, due to an opposite situation where they cannot settle down. By estimating heat flow of such an inactive body, we can determine a baseline for how more active icy bodies' heat flow should evolve over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6A4D4-0E4B-4D34-8C00-F8AC5FD4A8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28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Image resolution, albedo differences on surface not allowing for photoclinometry</a:t>
            </a:r>
            <a:br>
              <a:rPr lang="en-US" dirty="0"/>
            </a:br>
            <a:r>
              <a:rPr lang="en-US" dirty="0"/>
              <a:t>- Want to take angled image and stretch it out flat in front of us for primary transects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6A4D4-0E4B-4D34-8C00-F8AC5FD4A8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6A4D4-0E4B-4D34-8C00-F8AC5FD4A8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39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Heat flow is how well the (planetary) body transfers energy through its subsurface. Low heat flow would yield a thicker crust as material would be in motion for less time whilst high heat flow would yield a thinner crust, due to an opposite situation where they cannot settle down. By estimating heat flow of such an inactive body, we can determine a baseline for how more active icy bodies' heat flow should evolve over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6A4D4-0E4B-4D34-8C00-F8AC5FD4A8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46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importance of results</a:t>
            </a:r>
            <a:br>
              <a:rPr lang="en-US" dirty="0"/>
            </a:br>
            <a:r>
              <a:rPr lang="en-US" dirty="0"/>
              <a:t>Distance between rings increases as you reach the furthest extents of the image</a:t>
            </a:r>
            <a:br>
              <a:rPr lang="en-US" dirty="0"/>
            </a:br>
            <a:r>
              <a:rPr lang="en-US" dirty="0"/>
              <a:t>morphometry- studying the physical shape of something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6A4D4-0E4B-4D34-8C00-F8AC5FD4A8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821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importance of results</a:t>
            </a:r>
            <a:br>
              <a:rPr lang="en-US" dirty="0"/>
            </a:br>
            <a:r>
              <a:rPr lang="en-US" dirty="0"/>
              <a:t>Distance between rings increases as you reach the furthest extents of the image</a:t>
            </a:r>
            <a:br>
              <a:rPr lang="en-US" dirty="0"/>
            </a:br>
            <a:r>
              <a:rPr lang="en-US" dirty="0"/>
              <a:t>morphometry- studying the physical shape of something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6A4D4-0E4B-4D34-8C00-F8AC5FD4A85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06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importance of results</a:t>
            </a:r>
            <a:br>
              <a:rPr lang="en-US" dirty="0"/>
            </a:br>
            <a:r>
              <a:rPr lang="en-US" dirty="0"/>
              <a:t>Distance between rings increases as you reach the furthest extents of the image</a:t>
            </a:r>
            <a:br>
              <a:rPr lang="en-US" dirty="0"/>
            </a:br>
            <a:r>
              <a:rPr lang="en-US" dirty="0"/>
              <a:t>morphometry- studying the physical shape of something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6A4D4-0E4B-4D34-8C00-F8AC5FD4A85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240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DE204-7FFB-4E8F-834B-27621367BFE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0893-B20D-4C4D-B480-B189A37E3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424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DE204-7FFB-4E8F-834B-27621367BFE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0893-B20D-4C4D-B480-B189A37E3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247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DE204-7FFB-4E8F-834B-27621367BFE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0893-B20D-4C4D-B480-B189A37E3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78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DE204-7FFB-4E8F-834B-27621367BFE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0893-B20D-4C4D-B480-B189A37E3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75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DE204-7FFB-4E8F-834B-27621367BFE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0893-B20D-4C4D-B480-B189A37E3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16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DE204-7FFB-4E8F-834B-27621367BFE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0893-B20D-4C4D-B480-B189A37E3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162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DE204-7FFB-4E8F-834B-27621367BFE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0893-B20D-4C4D-B480-B189A37E3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966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DE204-7FFB-4E8F-834B-27621367BFE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0893-B20D-4C4D-B480-B189A37E3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141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DE204-7FFB-4E8F-834B-27621367BFE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0893-B20D-4C4D-B480-B189A37E3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761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DE204-7FFB-4E8F-834B-27621367BFE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0893-B20D-4C4D-B480-B189A37E3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317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DE204-7FFB-4E8F-834B-27621367BFE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0893-B20D-4C4D-B480-B189A37E3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961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DE204-7FFB-4E8F-834B-27621367BFE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50893-B20D-4C4D-B480-B189A37E3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130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t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4F33465-6931-4D0C-BBA2-F6273E095132}"/>
              </a:ext>
            </a:extLst>
          </p:cNvPr>
          <p:cNvSpPr/>
          <p:nvPr/>
        </p:nvSpPr>
        <p:spPr>
          <a:xfrm>
            <a:off x="-109057" y="-117446"/>
            <a:ext cx="9311780" cy="1090945"/>
          </a:xfrm>
          <a:prstGeom prst="rect">
            <a:avLst/>
          </a:prstGeom>
          <a:solidFill>
            <a:srgbClr val="DC444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B783BD-4A80-4E28-841F-7C63742776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69259" y="132252"/>
            <a:ext cx="10082518" cy="725771"/>
          </a:xfrm>
        </p:spPr>
        <p:txBody>
          <a:bodyPr anchor="ctr">
            <a:noAutofit/>
          </a:bodyPr>
          <a:lstStyle/>
          <a:p>
            <a:r>
              <a:rPr lang="en-US" sz="4000" b="1" dirty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Multi-Ring Impact Basins on Callisto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10E3C3-4A49-4C7B-AD94-58C1EE14AB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8097" y="1464874"/>
            <a:ext cx="6858000" cy="1464913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Presenter:	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Shea DeFour-Remy</a:t>
            </a:r>
          </a:p>
          <a:p>
            <a:pPr algn="l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Mentor:	Veronica Bray</a:t>
            </a:r>
          </a:p>
          <a:p>
            <a:pPr algn="l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Institution:	University of Arizona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053F993-44AA-4008-837C-063040AF2E3B}"/>
              </a:ext>
            </a:extLst>
          </p:cNvPr>
          <p:cNvSpPr txBox="1">
            <a:spLocks/>
          </p:cNvSpPr>
          <p:nvPr/>
        </p:nvSpPr>
        <p:spPr>
          <a:xfrm>
            <a:off x="1143000" y="2630314"/>
            <a:ext cx="6858000" cy="986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35EDFBD-4A0E-44C5-BF35-C18D33F532B3}"/>
              </a:ext>
            </a:extLst>
          </p:cNvPr>
          <p:cNvSpPr txBox="1">
            <a:spLocks/>
          </p:cNvSpPr>
          <p:nvPr/>
        </p:nvSpPr>
        <p:spPr>
          <a:xfrm>
            <a:off x="-8097" y="3423807"/>
            <a:ext cx="6858000" cy="14649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AZSGC Symposium 2022</a:t>
            </a:r>
          </a:p>
          <a:p>
            <a:pPr algn="l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Time:		04/23/22</a:t>
            </a:r>
          </a:p>
          <a:p>
            <a:pPr algn="l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Space:	Tucson, AZ</a:t>
            </a:r>
          </a:p>
          <a:p>
            <a:pPr algn="l"/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4" descr="ua_logo_lg">
            <a:extLst>
              <a:ext uri="{FF2B5EF4-FFF2-40B4-BE49-F238E27FC236}">
                <a16:creationId xmlns:a16="http://schemas.microsoft.com/office/drawing/2014/main" id="{AF514528-DAF4-41D5-9A32-E6917E7D7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6124"/>
            <a:ext cx="1350967" cy="115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nasa-logo">
            <a:extLst>
              <a:ext uri="{FF2B5EF4-FFF2-40B4-BE49-F238E27FC236}">
                <a16:creationId xmlns:a16="http://schemas.microsoft.com/office/drawing/2014/main" id="{D5F78B5C-9FAA-48A5-9549-0C8A38EC7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510" y="5754687"/>
            <a:ext cx="1289050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ZSGC_sunset">
            <a:extLst>
              <a:ext uri="{FF2B5EF4-FFF2-40B4-BE49-F238E27FC236}">
                <a16:creationId xmlns:a16="http://schemas.microsoft.com/office/drawing/2014/main" id="{24810AAE-B6AA-4773-89C7-97160DD88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4871870" y="5743799"/>
            <a:ext cx="643044" cy="110331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CD5B1AB-1B34-46AC-B3A1-E5C333AC1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457" y="5916555"/>
            <a:ext cx="2661543" cy="75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3978E68-CCE6-4A4B-95CB-6BB66B1AEF10}"/>
              </a:ext>
            </a:extLst>
          </p:cNvPr>
          <p:cNvSpPr txBox="1"/>
          <p:nvPr/>
        </p:nvSpPr>
        <p:spPr>
          <a:xfrm>
            <a:off x="5783111" y="5029879"/>
            <a:ext cx="31458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</a:t>
            </a:r>
            <a:r>
              <a:rPr lang="en-US" sz="1000" i="1" dirty="0"/>
              <a:t>https://photojournal.jpl.nasa.gov/target/callisto</a:t>
            </a:r>
          </a:p>
        </p:txBody>
      </p:sp>
      <p:pic>
        <p:nvPicPr>
          <p:cNvPr id="16" name="Picture 15" descr="A close up of the moon&#10;&#10;Description automatically generated with medium confidence">
            <a:extLst>
              <a:ext uri="{FF2B5EF4-FFF2-40B4-BE49-F238E27FC236}">
                <a16:creationId xmlns:a16="http://schemas.microsoft.com/office/drawing/2014/main" id="{7600B875-9A3E-499B-9C49-ED69D971C4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095" y="1387628"/>
            <a:ext cx="3575905" cy="364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961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4F33465-6931-4D0C-BBA2-F6273E095132}"/>
              </a:ext>
            </a:extLst>
          </p:cNvPr>
          <p:cNvSpPr/>
          <p:nvPr/>
        </p:nvSpPr>
        <p:spPr>
          <a:xfrm>
            <a:off x="-109057" y="2883528"/>
            <a:ext cx="9311780" cy="1090945"/>
          </a:xfrm>
          <a:prstGeom prst="rect">
            <a:avLst/>
          </a:prstGeom>
          <a:solidFill>
            <a:srgbClr val="DC444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B783BD-4A80-4E28-841F-7C63742776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69259" y="3119383"/>
            <a:ext cx="10082518" cy="725771"/>
          </a:xfrm>
        </p:spPr>
        <p:txBody>
          <a:bodyPr anchor="ctr">
            <a:normAutofit fontScale="90000"/>
          </a:bodyPr>
          <a:lstStyle/>
          <a:p>
            <a:r>
              <a:rPr lang="en-US" b="1" dirty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US" b="1" dirty="0">
              <a:ln w="9525">
                <a:solidFill>
                  <a:schemeClr val="tx1"/>
                </a:solidFill>
              </a:ln>
              <a:solidFill>
                <a:schemeClr val="bg1"/>
              </a:solidFill>
              <a:latin typeface="メイリオ" panose="020B0604030504040204" pitchFamily="34" charset="-128"/>
              <a:ea typeface="メイリオ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053F993-44AA-4008-837C-063040AF2E3B}"/>
              </a:ext>
            </a:extLst>
          </p:cNvPr>
          <p:cNvSpPr txBox="1">
            <a:spLocks/>
          </p:cNvSpPr>
          <p:nvPr/>
        </p:nvSpPr>
        <p:spPr>
          <a:xfrm>
            <a:off x="1143000" y="2630314"/>
            <a:ext cx="6858000" cy="986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/>
          </a:p>
        </p:txBody>
      </p:sp>
      <p:pic>
        <p:nvPicPr>
          <p:cNvPr id="7" name="Picture 4" descr="ua_logo_lg">
            <a:extLst>
              <a:ext uri="{FF2B5EF4-FFF2-40B4-BE49-F238E27FC236}">
                <a16:creationId xmlns:a16="http://schemas.microsoft.com/office/drawing/2014/main" id="{AF514528-DAF4-41D5-9A32-E6917E7D7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2" y="0"/>
            <a:ext cx="1382395" cy="11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nasa-logo">
            <a:extLst>
              <a:ext uri="{FF2B5EF4-FFF2-40B4-BE49-F238E27FC236}">
                <a16:creationId xmlns:a16="http://schemas.microsoft.com/office/drawing/2014/main" id="{D5F78B5C-9FAA-48A5-9549-0C8A38EC7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733" y="10783"/>
            <a:ext cx="1376038" cy="1177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ZSGC_sunset">
            <a:extLst>
              <a:ext uri="{FF2B5EF4-FFF2-40B4-BE49-F238E27FC236}">
                <a16:creationId xmlns:a16="http://schemas.microsoft.com/office/drawing/2014/main" id="{24810AAE-B6AA-4773-89C7-97160DD88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177554" y="5380498"/>
            <a:ext cx="861134" cy="147750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CD5B1AB-1B34-46AC-B3A1-E5C333AC1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858" y="5928625"/>
            <a:ext cx="3264142" cy="9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985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4F33465-6931-4D0C-BBA2-F6273E095132}"/>
              </a:ext>
            </a:extLst>
          </p:cNvPr>
          <p:cNvSpPr/>
          <p:nvPr/>
        </p:nvSpPr>
        <p:spPr>
          <a:xfrm>
            <a:off x="-109057" y="-117446"/>
            <a:ext cx="9311780" cy="1090945"/>
          </a:xfrm>
          <a:prstGeom prst="rect">
            <a:avLst/>
          </a:prstGeom>
          <a:solidFill>
            <a:srgbClr val="DC444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B783BD-4A80-4E28-841F-7C63742776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69259" y="115474"/>
            <a:ext cx="10082518" cy="725771"/>
          </a:xfrm>
        </p:spPr>
        <p:txBody>
          <a:bodyPr anchor="ctr">
            <a:normAutofit fontScale="90000"/>
          </a:bodyPr>
          <a:lstStyle/>
          <a:p>
            <a:r>
              <a:rPr lang="en-US" b="1" dirty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Callisto as a Baseline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10E3C3-4A49-4C7B-AD94-58C1EE14AB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5712" y="1206419"/>
            <a:ext cx="8502241" cy="4262945"/>
          </a:xfrm>
        </p:spPr>
        <p:txBody>
          <a:bodyPr>
            <a:normAutofit/>
          </a:bodyPr>
          <a:lstStyle/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Callisto is not boring!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Multi-ring impact basins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Importance of “inactive” worlds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Estimate planetary body’s </a:t>
            </a: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crustal thickness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and heat flow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Establish relative timescale evolution of heat flow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053F993-44AA-4008-837C-063040AF2E3B}"/>
              </a:ext>
            </a:extLst>
          </p:cNvPr>
          <p:cNvSpPr txBox="1">
            <a:spLocks/>
          </p:cNvSpPr>
          <p:nvPr/>
        </p:nvSpPr>
        <p:spPr>
          <a:xfrm>
            <a:off x="1143000" y="2630314"/>
            <a:ext cx="6858000" cy="986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A47ED44-701B-4BEC-AAB4-90D0BA68B85C}"/>
              </a:ext>
            </a:extLst>
          </p:cNvPr>
          <p:cNvGrpSpPr/>
          <p:nvPr/>
        </p:nvGrpSpPr>
        <p:grpSpPr>
          <a:xfrm>
            <a:off x="2873230" y="6314480"/>
            <a:ext cx="3397541" cy="532633"/>
            <a:chOff x="1" y="6314480"/>
            <a:chExt cx="3397541" cy="532633"/>
          </a:xfrm>
        </p:grpSpPr>
        <p:pic>
          <p:nvPicPr>
            <p:cNvPr id="7" name="Picture 4" descr="ua_logo_lg">
              <a:extLst>
                <a:ext uri="{FF2B5EF4-FFF2-40B4-BE49-F238E27FC236}">
                  <a16:creationId xmlns:a16="http://schemas.microsoft.com/office/drawing/2014/main" id="{AF514528-DAF4-41D5-9A32-E6917E7D75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6319923"/>
              <a:ext cx="612396" cy="521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nasa-logo">
              <a:extLst>
                <a:ext uri="{FF2B5EF4-FFF2-40B4-BE49-F238E27FC236}">
                  <a16:creationId xmlns:a16="http://schemas.microsoft.com/office/drawing/2014/main" id="{D5F78B5C-9FAA-48A5-9549-0C8A38EC73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397" y="6314480"/>
              <a:ext cx="622299" cy="532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 descr="AZSGC_sunset">
              <a:extLst>
                <a:ext uri="{FF2B5EF4-FFF2-40B4-BE49-F238E27FC236}">
                  <a16:creationId xmlns:a16="http://schemas.microsoft.com/office/drawing/2014/main" id="{24810AAE-B6AA-4773-89C7-97160DD88B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10" t="2715" r="13370" b="1530"/>
            <a:stretch>
              <a:fillRect/>
            </a:stretch>
          </p:blipFill>
          <p:spPr bwMode="auto">
            <a:xfrm>
              <a:off x="1234696" y="6314480"/>
              <a:ext cx="310435" cy="5326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DCD5B1AB-1B34-46AC-B3A1-E5C333AC1B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5132" y="6317085"/>
              <a:ext cx="1852410" cy="5274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62426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4F33465-6931-4D0C-BBA2-F6273E095132}"/>
              </a:ext>
            </a:extLst>
          </p:cNvPr>
          <p:cNvSpPr/>
          <p:nvPr/>
        </p:nvSpPr>
        <p:spPr>
          <a:xfrm>
            <a:off x="-109057" y="-117446"/>
            <a:ext cx="9311780" cy="1090945"/>
          </a:xfrm>
          <a:prstGeom prst="rect">
            <a:avLst/>
          </a:prstGeom>
          <a:solidFill>
            <a:srgbClr val="DC444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B783BD-4A80-4E28-841F-7C63742776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69259" y="115474"/>
            <a:ext cx="10082518" cy="725771"/>
          </a:xfrm>
        </p:spPr>
        <p:txBody>
          <a:bodyPr anchor="ctr">
            <a:noAutofit/>
          </a:bodyPr>
          <a:lstStyle/>
          <a:p>
            <a:r>
              <a:rPr lang="en-US" sz="4400" b="1" dirty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Crustal Thickness and Heat Flow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053F993-44AA-4008-837C-063040AF2E3B}"/>
              </a:ext>
            </a:extLst>
          </p:cNvPr>
          <p:cNvSpPr txBox="1">
            <a:spLocks/>
          </p:cNvSpPr>
          <p:nvPr/>
        </p:nvSpPr>
        <p:spPr>
          <a:xfrm>
            <a:off x="1143000" y="2630314"/>
            <a:ext cx="6858000" cy="986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B024C3F-F479-433A-A527-57CC1C7125EF}"/>
              </a:ext>
            </a:extLst>
          </p:cNvPr>
          <p:cNvGrpSpPr/>
          <p:nvPr/>
        </p:nvGrpSpPr>
        <p:grpSpPr>
          <a:xfrm>
            <a:off x="2873230" y="6314480"/>
            <a:ext cx="3397541" cy="532633"/>
            <a:chOff x="1" y="6314480"/>
            <a:chExt cx="3397541" cy="532633"/>
          </a:xfrm>
        </p:grpSpPr>
        <p:pic>
          <p:nvPicPr>
            <p:cNvPr id="14" name="Picture 4" descr="ua_logo_lg">
              <a:extLst>
                <a:ext uri="{FF2B5EF4-FFF2-40B4-BE49-F238E27FC236}">
                  <a16:creationId xmlns:a16="http://schemas.microsoft.com/office/drawing/2014/main" id="{3FAD95AC-9F1E-49EA-8199-AD98C291F9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6319923"/>
              <a:ext cx="612396" cy="521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6" descr="nasa-logo">
              <a:extLst>
                <a:ext uri="{FF2B5EF4-FFF2-40B4-BE49-F238E27FC236}">
                  <a16:creationId xmlns:a16="http://schemas.microsoft.com/office/drawing/2014/main" id="{0EBF45F5-577B-4227-AF99-DB97EEC782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397" y="6314480"/>
              <a:ext cx="622299" cy="532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 descr="AZSGC_sunset">
              <a:extLst>
                <a:ext uri="{FF2B5EF4-FFF2-40B4-BE49-F238E27FC236}">
                  <a16:creationId xmlns:a16="http://schemas.microsoft.com/office/drawing/2014/main" id="{E48915FC-09C9-426B-9344-DFE0B52AE6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10" t="2715" r="13370" b="1530"/>
            <a:stretch>
              <a:fillRect/>
            </a:stretch>
          </p:blipFill>
          <p:spPr bwMode="auto">
            <a:xfrm>
              <a:off x="1234696" y="6314480"/>
              <a:ext cx="310435" cy="5326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76184895-83DE-4738-8221-EBF180B294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5132" y="6317085"/>
              <a:ext cx="1852410" cy="5274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19EE1F7E-88C4-48E9-99D9-E0182408A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813"/>
            <a:ext cx="9144000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8256757-91F6-4706-A7D0-D13F75BC45ED}"/>
              </a:ext>
            </a:extLst>
          </p:cNvPr>
          <p:cNvSpPr txBox="1"/>
          <p:nvPr/>
        </p:nvSpPr>
        <p:spPr>
          <a:xfrm>
            <a:off x="1699279" y="5753891"/>
            <a:ext cx="57454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</a:t>
            </a:r>
            <a:r>
              <a:rPr lang="en-US" sz="1000" i="1" dirty="0"/>
              <a:t>NASA/JPL/Michael Carroll; https://europa.nasa.gov/resources/36/thick-or-thin-ice-shell-on-europa/</a:t>
            </a:r>
          </a:p>
        </p:txBody>
      </p:sp>
    </p:spTree>
    <p:extLst>
      <p:ext uri="{BB962C8B-B14F-4D97-AF65-F5344CB8AC3E}">
        <p14:creationId xmlns:p14="http://schemas.microsoft.com/office/powerpoint/2010/main" val="3465593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4F33465-6931-4D0C-BBA2-F6273E095132}"/>
              </a:ext>
            </a:extLst>
          </p:cNvPr>
          <p:cNvSpPr/>
          <p:nvPr/>
        </p:nvSpPr>
        <p:spPr>
          <a:xfrm>
            <a:off x="-109057" y="-117446"/>
            <a:ext cx="9311780" cy="1090945"/>
          </a:xfrm>
          <a:prstGeom prst="rect">
            <a:avLst/>
          </a:prstGeom>
          <a:solidFill>
            <a:srgbClr val="DC444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B783BD-4A80-4E28-841F-7C63742776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69259" y="115474"/>
            <a:ext cx="10082518" cy="725771"/>
          </a:xfrm>
        </p:spPr>
        <p:txBody>
          <a:bodyPr anchor="ctr">
            <a:noAutofit/>
          </a:bodyPr>
          <a:lstStyle/>
          <a:p>
            <a:r>
              <a:rPr lang="en-US" sz="4800" b="1" dirty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Acquisition of Basin Centers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10E3C3-4A49-4C7B-AD94-58C1EE14AB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5712" y="1206419"/>
            <a:ext cx="8502241" cy="4555189"/>
          </a:xfrm>
        </p:spPr>
        <p:txBody>
          <a:bodyPr>
            <a:normAutofit/>
          </a:bodyPr>
          <a:lstStyle/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ArcMap as primary measurement tool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Challenges of Callisto 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(deserves its own presentation)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importance of reprojection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Average center of palimpsest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Arc-orthogonal method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053F993-44AA-4008-837C-063040AF2E3B}"/>
              </a:ext>
            </a:extLst>
          </p:cNvPr>
          <p:cNvSpPr txBox="1">
            <a:spLocks/>
          </p:cNvSpPr>
          <p:nvPr/>
        </p:nvSpPr>
        <p:spPr>
          <a:xfrm>
            <a:off x="1143000" y="2630314"/>
            <a:ext cx="6858000" cy="986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7FB6370-6D2C-472A-8912-7C5854987605}"/>
              </a:ext>
            </a:extLst>
          </p:cNvPr>
          <p:cNvGrpSpPr/>
          <p:nvPr/>
        </p:nvGrpSpPr>
        <p:grpSpPr>
          <a:xfrm>
            <a:off x="2873230" y="6314480"/>
            <a:ext cx="3397541" cy="532633"/>
            <a:chOff x="1" y="6314480"/>
            <a:chExt cx="3397541" cy="532633"/>
          </a:xfrm>
        </p:grpSpPr>
        <p:pic>
          <p:nvPicPr>
            <p:cNvPr id="11" name="Picture 4" descr="ua_logo_lg">
              <a:extLst>
                <a:ext uri="{FF2B5EF4-FFF2-40B4-BE49-F238E27FC236}">
                  <a16:creationId xmlns:a16="http://schemas.microsoft.com/office/drawing/2014/main" id="{285EDD75-99A5-4CD8-810E-D33C58C52E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6319923"/>
              <a:ext cx="612396" cy="521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" descr="nasa-logo">
              <a:extLst>
                <a:ext uri="{FF2B5EF4-FFF2-40B4-BE49-F238E27FC236}">
                  <a16:creationId xmlns:a16="http://schemas.microsoft.com/office/drawing/2014/main" id="{AF3B0B13-3309-4B6D-9E9A-91EC08E582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397" y="6314480"/>
              <a:ext cx="622299" cy="532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 descr="AZSGC_sunset">
              <a:extLst>
                <a:ext uri="{FF2B5EF4-FFF2-40B4-BE49-F238E27FC236}">
                  <a16:creationId xmlns:a16="http://schemas.microsoft.com/office/drawing/2014/main" id="{8C7FD9D7-B6B0-430D-A664-AA3DD0E020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10" t="2715" r="13370" b="1530"/>
            <a:stretch>
              <a:fillRect/>
            </a:stretch>
          </p:blipFill>
          <p:spPr bwMode="auto">
            <a:xfrm>
              <a:off x="1234696" y="6314480"/>
              <a:ext cx="310435" cy="5326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C7F532A5-FEE6-4E50-98A4-580786B50F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5132" y="6317085"/>
              <a:ext cx="1852410" cy="5274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98602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4F33465-6931-4D0C-BBA2-F6273E095132}"/>
              </a:ext>
            </a:extLst>
          </p:cNvPr>
          <p:cNvSpPr/>
          <p:nvPr/>
        </p:nvSpPr>
        <p:spPr>
          <a:xfrm>
            <a:off x="-109057" y="-117446"/>
            <a:ext cx="9311780" cy="1090945"/>
          </a:xfrm>
          <a:prstGeom prst="rect">
            <a:avLst/>
          </a:prstGeom>
          <a:solidFill>
            <a:srgbClr val="DC444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B783BD-4A80-4E28-841F-7C63742776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69259" y="115474"/>
            <a:ext cx="10082518" cy="725771"/>
          </a:xfrm>
        </p:spPr>
        <p:txBody>
          <a:bodyPr anchor="ctr">
            <a:normAutofit fontScale="90000"/>
          </a:bodyPr>
          <a:lstStyle/>
          <a:p>
            <a:r>
              <a:rPr lang="en-US" b="1" dirty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Valhalla | Asgard | Adlinda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10E3C3-4A49-4C7B-AD94-58C1EE14AB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8097" y="1464874"/>
            <a:ext cx="6858000" cy="1464913"/>
          </a:xfrm>
        </p:spPr>
        <p:txBody>
          <a:bodyPr>
            <a:normAutofit/>
          </a:bodyPr>
          <a:lstStyle/>
          <a:p>
            <a:pPr algn="l"/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053F993-44AA-4008-837C-063040AF2E3B}"/>
              </a:ext>
            </a:extLst>
          </p:cNvPr>
          <p:cNvSpPr txBox="1">
            <a:spLocks/>
          </p:cNvSpPr>
          <p:nvPr/>
        </p:nvSpPr>
        <p:spPr>
          <a:xfrm>
            <a:off x="1143000" y="2630314"/>
            <a:ext cx="6858000" cy="986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/>
          </a:p>
        </p:txBody>
      </p:sp>
      <p:pic>
        <p:nvPicPr>
          <p:cNvPr id="12" name="Picture 11" descr="A picture containing nature, rain, white, old&#10;&#10;Description automatically generated">
            <a:extLst>
              <a:ext uri="{FF2B5EF4-FFF2-40B4-BE49-F238E27FC236}">
                <a16:creationId xmlns:a16="http://schemas.microsoft.com/office/drawing/2014/main" id="{8714972A-D439-4D10-8F1D-498C73BFF4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612" y="1243708"/>
            <a:ext cx="4990776" cy="4832059"/>
          </a:xfrm>
          <a:prstGeom prst="rect">
            <a:avLst/>
          </a:prstGeom>
        </p:spPr>
      </p:pic>
      <p:pic>
        <p:nvPicPr>
          <p:cNvPr id="17" name="Picture 16" descr="A close up of a spider web&#10;&#10;Description automatically generated with low confidence">
            <a:extLst>
              <a:ext uri="{FF2B5EF4-FFF2-40B4-BE49-F238E27FC236}">
                <a16:creationId xmlns:a16="http://schemas.microsoft.com/office/drawing/2014/main" id="{36296744-18A8-4042-B3D0-B96A451974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971" y="1257568"/>
            <a:ext cx="4832059" cy="4832059"/>
          </a:xfrm>
          <a:prstGeom prst="rect">
            <a:avLst/>
          </a:prstGeom>
        </p:spPr>
      </p:pic>
      <p:pic>
        <p:nvPicPr>
          <p:cNvPr id="19" name="Picture 18" descr="A picture containing outdoor object, star&#10;&#10;Description automatically generated">
            <a:extLst>
              <a:ext uri="{FF2B5EF4-FFF2-40B4-BE49-F238E27FC236}">
                <a16:creationId xmlns:a16="http://schemas.microsoft.com/office/drawing/2014/main" id="{ADE92914-9CE7-49BB-BA33-AFE21B69A5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488" y="1253449"/>
            <a:ext cx="4601025" cy="4832946"/>
          </a:xfrm>
          <a:prstGeom prst="rect">
            <a:avLst/>
          </a:prstGeom>
        </p:spPr>
      </p:pic>
      <p:pic>
        <p:nvPicPr>
          <p:cNvPr id="21" name="Picture 20" descr="A picture containing nature, helmet&#10;&#10;Description automatically generated">
            <a:extLst>
              <a:ext uri="{FF2B5EF4-FFF2-40B4-BE49-F238E27FC236}">
                <a16:creationId xmlns:a16="http://schemas.microsoft.com/office/drawing/2014/main" id="{AC361EEA-A58E-4218-B9D9-5115EA0CAF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445" y="1240790"/>
            <a:ext cx="5041110" cy="4895947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CAA8F90F-9E4F-4CC9-AF3D-9FCF307B30D8}"/>
              </a:ext>
            </a:extLst>
          </p:cNvPr>
          <p:cNvGrpSpPr/>
          <p:nvPr/>
        </p:nvGrpSpPr>
        <p:grpSpPr>
          <a:xfrm>
            <a:off x="2873230" y="6314480"/>
            <a:ext cx="3397541" cy="532633"/>
            <a:chOff x="1" y="6314480"/>
            <a:chExt cx="3397541" cy="532633"/>
          </a:xfrm>
        </p:grpSpPr>
        <p:pic>
          <p:nvPicPr>
            <p:cNvPr id="24" name="Picture 4" descr="ua_logo_lg">
              <a:extLst>
                <a:ext uri="{FF2B5EF4-FFF2-40B4-BE49-F238E27FC236}">
                  <a16:creationId xmlns:a16="http://schemas.microsoft.com/office/drawing/2014/main" id="{8106915D-7270-4126-AE80-E310BC8D4B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6319923"/>
              <a:ext cx="612396" cy="521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6" descr="nasa-logo">
              <a:extLst>
                <a:ext uri="{FF2B5EF4-FFF2-40B4-BE49-F238E27FC236}">
                  <a16:creationId xmlns:a16="http://schemas.microsoft.com/office/drawing/2014/main" id="{5D1A3F01-3EB5-4240-B31D-5A1DDB89C8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397" y="6314480"/>
              <a:ext cx="622299" cy="532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5" descr="AZSGC_sunset">
              <a:extLst>
                <a:ext uri="{FF2B5EF4-FFF2-40B4-BE49-F238E27FC236}">
                  <a16:creationId xmlns:a16="http://schemas.microsoft.com/office/drawing/2014/main" id="{3A6C492F-9572-42C4-9BFA-1CE84D1EBC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10" t="2715" r="13370" b="1530"/>
            <a:stretch>
              <a:fillRect/>
            </a:stretch>
          </p:blipFill>
          <p:spPr bwMode="auto">
            <a:xfrm>
              <a:off x="1234696" y="6314480"/>
              <a:ext cx="310435" cy="5326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">
              <a:extLst>
                <a:ext uri="{FF2B5EF4-FFF2-40B4-BE49-F238E27FC236}">
                  <a16:creationId xmlns:a16="http://schemas.microsoft.com/office/drawing/2014/main" id="{31BF7EA1-6AE6-4261-A241-7EF1BE159B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5132" y="6317085"/>
              <a:ext cx="1852410" cy="5274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4653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4F33465-6931-4D0C-BBA2-F6273E095132}"/>
              </a:ext>
            </a:extLst>
          </p:cNvPr>
          <p:cNvSpPr/>
          <p:nvPr/>
        </p:nvSpPr>
        <p:spPr>
          <a:xfrm>
            <a:off x="-109057" y="-117446"/>
            <a:ext cx="9311780" cy="1090945"/>
          </a:xfrm>
          <a:prstGeom prst="rect">
            <a:avLst/>
          </a:prstGeom>
          <a:solidFill>
            <a:srgbClr val="DC444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B783BD-4A80-4E28-841F-7C63742776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69259" y="115474"/>
            <a:ext cx="10082518" cy="725771"/>
          </a:xfrm>
        </p:spPr>
        <p:txBody>
          <a:bodyPr anchor="ctr">
            <a:noAutofit/>
          </a:bodyPr>
          <a:lstStyle/>
          <a:p>
            <a:r>
              <a:rPr lang="en-US" sz="4800" b="1" dirty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Mapped Basin Example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053F993-44AA-4008-837C-063040AF2E3B}"/>
              </a:ext>
            </a:extLst>
          </p:cNvPr>
          <p:cNvSpPr txBox="1">
            <a:spLocks/>
          </p:cNvSpPr>
          <p:nvPr/>
        </p:nvSpPr>
        <p:spPr>
          <a:xfrm>
            <a:off x="1143000" y="2630314"/>
            <a:ext cx="6858000" cy="986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B024C3F-F479-433A-A527-57CC1C7125EF}"/>
              </a:ext>
            </a:extLst>
          </p:cNvPr>
          <p:cNvGrpSpPr/>
          <p:nvPr/>
        </p:nvGrpSpPr>
        <p:grpSpPr>
          <a:xfrm>
            <a:off x="2873230" y="6314480"/>
            <a:ext cx="3397541" cy="532633"/>
            <a:chOff x="1" y="6314480"/>
            <a:chExt cx="3397541" cy="532633"/>
          </a:xfrm>
        </p:grpSpPr>
        <p:pic>
          <p:nvPicPr>
            <p:cNvPr id="14" name="Picture 4" descr="ua_logo_lg">
              <a:extLst>
                <a:ext uri="{FF2B5EF4-FFF2-40B4-BE49-F238E27FC236}">
                  <a16:creationId xmlns:a16="http://schemas.microsoft.com/office/drawing/2014/main" id="{3FAD95AC-9F1E-49EA-8199-AD98C291F9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6319923"/>
              <a:ext cx="612396" cy="521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6" descr="nasa-logo">
              <a:extLst>
                <a:ext uri="{FF2B5EF4-FFF2-40B4-BE49-F238E27FC236}">
                  <a16:creationId xmlns:a16="http://schemas.microsoft.com/office/drawing/2014/main" id="{0EBF45F5-577B-4227-AF99-DB97EEC782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397" y="6314480"/>
              <a:ext cx="622299" cy="532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 descr="AZSGC_sunset">
              <a:extLst>
                <a:ext uri="{FF2B5EF4-FFF2-40B4-BE49-F238E27FC236}">
                  <a16:creationId xmlns:a16="http://schemas.microsoft.com/office/drawing/2014/main" id="{E48915FC-09C9-426B-9344-DFE0B52AE6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10" t="2715" r="13370" b="1530"/>
            <a:stretch>
              <a:fillRect/>
            </a:stretch>
          </p:blipFill>
          <p:spPr bwMode="auto">
            <a:xfrm>
              <a:off x="1234696" y="6314480"/>
              <a:ext cx="310435" cy="5326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76184895-83DE-4738-8221-EBF180B294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5132" y="6317085"/>
              <a:ext cx="1852410" cy="5274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5" descr="A close up of the moon&#10;&#10;Description automatically generated">
            <a:extLst>
              <a:ext uri="{FF2B5EF4-FFF2-40B4-BE49-F238E27FC236}">
                <a16:creationId xmlns:a16="http://schemas.microsoft.com/office/drawing/2014/main" id="{16E736A8-2F71-4430-BFF3-8628641E1B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100" y="1140411"/>
            <a:ext cx="4796520" cy="47965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C0A50D0-80B3-4B9D-8EEF-6A91ACDED4B4}"/>
              </a:ext>
            </a:extLst>
          </p:cNvPr>
          <p:cNvSpPr txBox="1"/>
          <p:nvPr/>
        </p:nvSpPr>
        <p:spPr>
          <a:xfrm>
            <a:off x="2845424" y="5999874"/>
            <a:ext cx="31458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</a:t>
            </a:r>
            <a:r>
              <a:rPr lang="en-US" sz="1000" i="1" dirty="0"/>
              <a:t>https://photojournal.jpl.nasa.gov/target/callisto</a:t>
            </a:r>
          </a:p>
        </p:txBody>
      </p:sp>
    </p:spTree>
    <p:extLst>
      <p:ext uri="{BB962C8B-B14F-4D97-AF65-F5344CB8AC3E}">
        <p14:creationId xmlns:p14="http://schemas.microsoft.com/office/powerpoint/2010/main" val="3310452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4F33465-6931-4D0C-BBA2-F6273E095132}"/>
              </a:ext>
            </a:extLst>
          </p:cNvPr>
          <p:cNvSpPr/>
          <p:nvPr/>
        </p:nvSpPr>
        <p:spPr>
          <a:xfrm>
            <a:off x="-109057" y="-117446"/>
            <a:ext cx="9311780" cy="1090945"/>
          </a:xfrm>
          <a:prstGeom prst="rect">
            <a:avLst/>
          </a:prstGeom>
          <a:solidFill>
            <a:srgbClr val="DC444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B783BD-4A80-4E28-841F-7C63742776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69259" y="115474"/>
            <a:ext cx="10082518" cy="725771"/>
          </a:xfrm>
        </p:spPr>
        <p:txBody>
          <a:bodyPr anchor="ctr">
            <a:noAutofit/>
          </a:bodyPr>
          <a:lstStyle/>
          <a:p>
            <a:r>
              <a:rPr lang="en-US" sz="4800" b="1" dirty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Mapped Basin Example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053F993-44AA-4008-837C-063040AF2E3B}"/>
              </a:ext>
            </a:extLst>
          </p:cNvPr>
          <p:cNvSpPr txBox="1">
            <a:spLocks/>
          </p:cNvSpPr>
          <p:nvPr/>
        </p:nvSpPr>
        <p:spPr>
          <a:xfrm>
            <a:off x="1143000" y="2630314"/>
            <a:ext cx="6858000" cy="986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/>
          </a:p>
        </p:txBody>
      </p:sp>
      <p:pic>
        <p:nvPicPr>
          <p:cNvPr id="10" name="Picture 9" descr="A picture containing echinoderm&#10;&#10;Description automatically generated">
            <a:extLst>
              <a:ext uri="{FF2B5EF4-FFF2-40B4-BE49-F238E27FC236}">
                <a16:creationId xmlns:a16="http://schemas.microsoft.com/office/drawing/2014/main" id="{CCEA7664-DD43-4EE8-B34F-25295A1110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086" y="998403"/>
            <a:ext cx="5026736" cy="53160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8CD4D1-A1B6-4A1F-8544-57C55B5E61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768" y="1206419"/>
            <a:ext cx="8554465" cy="493674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B024C3F-F479-433A-A527-57CC1C7125EF}"/>
              </a:ext>
            </a:extLst>
          </p:cNvPr>
          <p:cNvGrpSpPr/>
          <p:nvPr/>
        </p:nvGrpSpPr>
        <p:grpSpPr>
          <a:xfrm>
            <a:off x="2873230" y="6314480"/>
            <a:ext cx="3397541" cy="532633"/>
            <a:chOff x="1" y="6314480"/>
            <a:chExt cx="3397541" cy="532633"/>
          </a:xfrm>
        </p:grpSpPr>
        <p:pic>
          <p:nvPicPr>
            <p:cNvPr id="14" name="Picture 4" descr="ua_logo_lg">
              <a:extLst>
                <a:ext uri="{FF2B5EF4-FFF2-40B4-BE49-F238E27FC236}">
                  <a16:creationId xmlns:a16="http://schemas.microsoft.com/office/drawing/2014/main" id="{3FAD95AC-9F1E-49EA-8199-AD98C291F9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6319923"/>
              <a:ext cx="612396" cy="521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6" descr="nasa-logo">
              <a:extLst>
                <a:ext uri="{FF2B5EF4-FFF2-40B4-BE49-F238E27FC236}">
                  <a16:creationId xmlns:a16="http://schemas.microsoft.com/office/drawing/2014/main" id="{0EBF45F5-577B-4227-AF99-DB97EEC782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397" y="6314480"/>
              <a:ext cx="622299" cy="532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 descr="AZSGC_sunset">
              <a:extLst>
                <a:ext uri="{FF2B5EF4-FFF2-40B4-BE49-F238E27FC236}">
                  <a16:creationId xmlns:a16="http://schemas.microsoft.com/office/drawing/2014/main" id="{E48915FC-09C9-426B-9344-DFE0B52AE6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10" t="2715" r="13370" b="1530"/>
            <a:stretch>
              <a:fillRect/>
            </a:stretch>
          </p:blipFill>
          <p:spPr bwMode="auto">
            <a:xfrm>
              <a:off x="1234696" y="6314480"/>
              <a:ext cx="310435" cy="5326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76184895-83DE-4738-8221-EBF180B294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5132" y="6317085"/>
              <a:ext cx="1852410" cy="5274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474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4F33465-6931-4D0C-BBA2-F6273E095132}"/>
              </a:ext>
            </a:extLst>
          </p:cNvPr>
          <p:cNvSpPr/>
          <p:nvPr/>
        </p:nvSpPr>
        <p:spPr>
          <a:xfrm>
            <a:off x="-109057" y="-117446"/>
            <a:ext cx="9311780" cy="1090945"/>
          </a:xfrm>
          <a:prstGeom prst="rect">
            <a:avLst/>
          </a:prstGeom>
          <a:solidFill>
            <a:srgbClr val="DC444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B783BD-4A80-4E28-841F-7C63742776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69259" y="115474"/>
            <a:ext cx="10082518" cy="725771"/>
          </a:xfrm>
        </p:spPr>
        <p:txBody>
          <a:bodyPr anchor="ctr">
            <a:normAutofit fontScale="90000"/>
          </a:bodyPr>
          <a:lstStyle/>
          <a:p>
            <a:r>
              <a:rPr lang="en-US" b="1" dirty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and Future Work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10E3C3-4A49-4C7B-AD94-58C1EE14AB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5712" y="1206419"/>
            <a:ext cx="8590836" cy="4262945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Valhalla already shows unique ring spacing along each transect</a:t>
            </a: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Evaluating topology of each mapped ring</a:t>
            </a: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Computer modelling of each impact basin</a:t>
            </a: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Checking for matches between morphometry results and simulation results</a:t>
            </a: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Estimating Callisto’s historical heat flow and evolution between relative impact times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053F993-44AA-4008-837C-063040AF2E3B}"/>
              </a:ext>
            </a:extLst>
          </p:cNvPr>
          <p:cNvSpPr txBox="1">
            <a:spLocks/>
          </p:cNvSpPr>
          <p:nvPr/>
        </p:nvSpPr>
        <p:spPr>
          <a:xfrm>
            <a:off x="1143000" y="2630314"/>
            <a:ext cx="6858000" cy="986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7C73040-2827-46B4-99E3-449AB4B50839}"/>
              </a:ext>
            </a:extLst>
          </p:cNvPr>
          <p:cNvGrpSpPr/>
          <p:nvPr/>
        </p:nvGrpSpPr>
        <p:grpSpPr>
          <a:xfrm>
            <a:off x="2873230" y="6314480"/>
            <a:ext cx="3397541" cy="532633"/>
            <a:chOff x="1" y="6314480"/>
            <a:chExt cx="3397541" cy="532633"/>
          </a:xfrm>
        </p:grpSpPr>
        <p:pic>
          <p:nvPicPr>
            <p:cNvPr id="11" name="Picture 4" descr="ua_logo_lg">
              <a:extLst>
                <a:ext uri="{FF2B5EF4-FFF2-40B4-BE49-F238E27FC236}">
                  <a16:creationId xmlns:a16="http://schemas.microsoft.com/office/drawing/2014/main" id="{01C4E1A5-E468-491C-B7CF-1F80058BC9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6319923"/>
              <a:ext cx="612396" cy="521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" descr="nasa-logo">
              <a:extLst>
                <a:ext uri="{FF2B5EF4-FFF2-40B4-BE49-F238E27FC236}">
                  <a16:creationId xmlns:a16="http://schemas.microsoft.com/office/drawing/2014/main" id="{A4D05008-8895-4C2F-9C7D-81D4EF47F5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397" y="6314480"/>
              <a:ext cx="622299" cy="532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 descr="AZSGC_sunset">
              <a:extLst>
                <a:ext uri="{FF2B5EF4-FFF2-40B4-BE49-F238E27FC236}">
                  <a16:creationId xmlns:a16="http://schemas.microsoft.com/office/drawing/2014/main" id="{C3260535-C20D-4531-83BA-F2269E7E7E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10" t="2715" r="13370" b="1530"/>
            <a:stretch>
              <a:fillRect/>
            </a:stretch>
          </p:blipFill>
          <p:spPr bwMode="auto">
            <a:xfrm>
              <a:off x="1234696" y="6314480"/>
              <a:ext cx="310435" cy="5326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EB813F1D-A438-4C28-B0D5-6C1AA6CD18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5132" y="6317085"/>
              <a:ext cx="1852410" cy="5274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67626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4F33465-6931-4D0C-BBA2-F6273E095132}"/>
              </a:ext>
            </a:extLst>
          </p:cNvPr>
          <p:cNvSpPr/>
          <p:nvPr/>
        </p:nvSpPr>
        <p:spPr>
          <a:xfrm>
            <a:off x="-109057" y="-117446"/>
            <a:ext cx="9311780" cy="1090945"/>
          </a:xfrm>
          <a:prstGeom prst="rect">
            <a:avLst/>
          </a:prstGeom>
          <a:solidFill>
            <a:srgbClr val="DC444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B783BD-4A80-4E28-841F-7C63742776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69259" y="115474"/>
            <a:ext cx="10082518" cy="725771"/>
          </a:xfrm>
        </p:spPr>
        <p:txBody>
          <a:bodyPr anchor="ctr">
            <a:normAutofit fontScale="90000"/>
          </a:bodyPr>
          <a:lstStyle/>
          <a:p>
            <a:r>
              <a:rPr lang="en-US" b="1" dirty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10E3C3-4A49-4C7B-AD94-58C1EE14AB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5712" y="1206419"/>
            <a:ext cx="8590836" cy="4262945"/>
          </a:xfrm>
        </p:spPr>
        <p:txBody>
          <a:bodyPr>
            <a:normAutofit/>
          </a:bodyPr>
          <a:lstStyle/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Dr. Veronica Bray</a:t>
            </a: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Dr. Oliver White</a:t>
            </a: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Staff of LPL and PIRL</a:t>
            </a: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Everyone at LPSC 2022</a:t>
            </a:r>
          </a:p>
          <a:p>
            <a:pPr algn="l">
              <a:lnSpc>
                <a:spcPct val="120000"/>
              </a:lnSpc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053F993-44AA-4008-837C-063040AF2E3B}"/>
              </a:ext>
            </a:extLst>
          </p:cNvPr>
          <p:cNvSpPr txBox="1">
            <a:spLocks/>
          </p:cNvSpPr>
          <p:nvPr/>
        </p:nvSpPr>
        <p:spPr>
          <a:xfrm>
            <a:off x="1143000" y="2630314"/>
            <a:ext cx="6858000" cy="986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8FB6BA7-FDCF-4C98-9071-AD2D45C9E596}"/>
              </a:ext>
            </a:extLst>
          </p:cNvPr>
          <p:cNvGrpSpPr/>
          <p:nvPr/>
        </p:nvGrpSpPr>
        <p:grpSpPr>
          <a:xfrm>
            <a:off x="2873230" y="6314480"/>
            <a:ext cx="3397541" cy="532633"/>
            <a:chOff x="1" y="6314480"/>
            <a:chExt cx="3397541" cy="532633"/>
          </a:xfrm>
        </p:grpSpPr>
        <p:pic>
          <p:nvPicPr>
            <p:cNvPr id="11" name="Picture 4" descr="ua_logo_lg">
              <a:extLst>
                <a:ext uri="{FF2B5EF4-FFF2-40B4-BE49-F238E27FC236}">
                  <a16:creationId xmlns:a16="http://schemas.microsoft.com/office/drawing/2014/main" id="{3007A6FE-441A-45DD-A848-92F5314DC3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6319923"/>
              <a:ext cx="612396" cy="521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" descr="nasa-logo">
              <a:extLst>
                <a:ext uri="{FF2B5EF4-FFF2-40B4-BE49-F238E27FC236}">
                  <a16:creationId xmlns:a16="http://schemas.microsoft.com/office/drawing/2014/main" id="{6EC4B7AF-FA42-48CC-AF7D-9654BB7E57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397" y="6314480"/>
              <a:ext cx="622299" cy="532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 descr="AZSGC_sunset">
              <a:extLst>
                <a:ext uri="{FF2B5EF4-FFF2-40B4-BE49-F238E27FC236}">
                  <a16:creationId xmlns:a16="http://schemas.microsoft.com/office/drawing/2014/main" id="{A9A86E47-87D4-47AE-82D4-8E75C97807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10" t="2715" r="13370" b="1530"/>
            <a:stretch>
              <a:fillRect/>
            </a:stretch>
          </p:blipFill>
          <p:spPr bwMode="auto">
            <a:xfrm>
              <a:off x="1234696" y="6314480"/>
              <a:ext cx="310435" cy="5326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DB4EC2B8-6E62-40EF-89AD-D0F74B475A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5132" y="6317085"/>
              <a:ext cx="1852410" cy="5274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12171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172</TotalTime>
  <Words>513</Words>
  <Application>Microsoft Office PowerPoint</Application>
  <PresentationFormat>On-screen Show (4:3)</PresentationFormat>
  <Paragraphs>51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メイリオ</vt:lpstr>
      <vt:lpstr>Arial</vt:lpstr>
      <vt:lpstr>Calibri</vt:lpstr>
      <vt:lpstr>Calibri Light</vt:lpstr>
      <vt:lpstr>Office Theme</vt:lpstr>
      <vt:lpstr>Multi-Ring Impact Basins on Callisto</vt:lpstr>
      <vt:lpstr>Callisto as a Baseline</vt:lpstr>
      <vt:lpstr>Crustal Thickness and Heat Flow</vt:lpstr>
      <vt:lpstr>Acquisition of Basin Centers</vt:lpstr>
      <vt:lpstr>Valhalla | Asgard | Adlinda</vt:lpstr>
      <vt:lpstr>Mapped Basin Example</vt:lpstr>
      <vt:lpstr>Mapped Basin Example</vt:lpstr>
      <vt:lpstr>Results and Future Work</vt:lpstr>
      <vt:lpstr>Acknowledgements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Basins on Callisto</dc:title>
  <dc:creator>DeFour-Remy, Shea Codie - (defourremy)</dc:creator>
  <cp:lastModifiedBy>DeFour-Remy, Shea Codie - (defourremy)</cp:lastModifiedBy>
  <cp:revision>37</cp:revision>
  <dcterms:created xsi:type="dcterms:W3CDTF">2022-03-27T07:23:40Z</dcterms:created>
  <dcterms:modified xsi:type="dcterms:W3CDTF">2022-04-08T21:54:33Z</dcterms:modified>
</cp:coreProperties>
</file>